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6" r:id="rId3"/>
    <p:sldId id="257" r:id="rId4"/>
    <p:sldId id="258" r:id="rId5"/>
    <p:sldId id="259" r:id="rId6"/>
    <p:sldId id="260" r:id="rId7"/>
    <p:sldId id="290" r:id="rId8"/>
    <p:sldId id="262" r:id="rId9"/>
    <p:sldId id="291" r:id="rId10"/>
    <p:sldId id="264" r:id="rId11"/>
    <p:sldId id="265" r:id="rId12"/>
    <p:sldId id="267" r:id="rId13"/>
    <p:sldId id="266" r:id="rId14"/>
    <p:sldId id="268" r:id="rId15"/>
    <p:sldId id="270" r:id="rId16"/>
    <p:sldId id="271" r:id="rId17"/>
    <p:sldId id="272" r:id="rId18"/>
    <p:sldId id="273" r:id="rId19"/>
    <p:sldId id="295" r:id="rId20"/>
    <p:sldId id="297" r:id="rId21"/>
    <p:sldId id="296" r:id="rId22"/>
    <p:sldId id="277" r:id="rId23"/>
    <p:sldId id="289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665B-12FD-454A-AF4D-EDBE951CCDA9}" type="datetimeFigureOut">
              <a:rPr lang="tr-TR" smtClean="0"/>
              <a:t>18.02.2022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28FD3-CFE4-4504-B57E-B0C05E1B14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624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665B-12FD-454A-AF4D-EDBE951CCDA9}" type="datetimeFigureOut">
              <a:rPr lang="tr-TR" smtClean="0"/>
              <a:t>18.02.2022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28FD3-CFE4-4504-B57E-B0C05E1B14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747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665B-12FD-454A-AF4D-EDBE951CCDA9}" type="datetimeFigureOut">
              <a:rPr lang="tr-TR" smtClean="0"/>
              <a:t>18.02.2022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28FD3-CFE4-4504-B57E-B0C05E1B14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753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665B-12FD-454A-AF4D-EDBE951CCDA9}" type="datetimeFigureOut">
              <a:rPr lang="tr-TR" smtClean="0"/>
              <a:t>18.02.2022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28FD3-CFE4-4504-B57E-B0C05E1B14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78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665B-12FD-454A-AF4D-EDBE951CCDA9}" type="datetimeFigureOut">
              <a:rPr lang="tr-TR" smtClean="0"/>
              <a:t>18.02.2022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28FD3-CFE4-4504-B57E-B0C05E1B14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985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665B-12FD-454A-AF4D-EDBE951CCDA9}" type="datetimeFigureOut">
              <a:rPr lang="tr-TR" smtClean="0"/>
              <a:t>18.02.2022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28FD3-CFE4-4504-B57E-B0C05E1B14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780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665B-12FD-454A-AF4D-EDBE951CCDA9}" type="datetimeFigureOut">
              <a:rPr lang="tr-TR" smtClean="0"/>
              <a:t>18.02.2022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28FD3-CFE4-4504-B57E-B0C05E1B14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4174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665B-12FD-454A-AF4D-EDBE951CCDA9}" type="datetimeFigureOut">
              <a:rPr lang="tr-TR" smtClean="0"/>
              <a:t>18.02.2022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28FD3-CFE4-4504-B57E-B0C05E1B14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248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665B-12FD-454A-AF4D-EDBE951CCDA9}" type="datetimeFigureOut">
              <a:rPr lang="tr-TR" smtClean="0"/>
              <a:t>18.02.2022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28FD3-CFE4-4504-B57E-B0C05E1B14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258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665B-12FD-454A-AF4D-EDBE951CCDA9}" type="datetimeFigureOut">
              <a:rPr lang="tr-TR" smtClean="0"/>
              <a:t>18.02.2022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28FD3-CFE4-4504-B57E-B0C05E1B14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564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665B-12FD-454A-AF4D-EDBE951CCDA9}" type="datetimeFigureOut">
              <a:rPr lang="tr-TR" smtClean="0"/>
              <a:t>18.02.2022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28FD3-CFE4-4504-B57E-B0C05E1B14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213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7665B-12FD-454A-AF4D-EDBE951CCDA9}" type="datetimeFigureOut">
              <a:rPr lang="tr-TR" smtClean="0"/>
              <a:t>18.02.2022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28FD3-CFE4-4504-B57E-B0C05E1B14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086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1624" y="2215769"/>
            <a:ext cx="10515600" cy="26244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5400" b="1" dirty="0">
                <a:solidFill>
                  <a:srgbClr val="0070C0"/>
                </a:solidFill>
              </a:rPr>
              <a:t>2022 YKS</a:t>
            </a:r>
          </a:p>
          <a:p>
            <a:pPr marL="0" indent="0" algn="ctr">
              <a:buNone/>
            </a:pPr>
            <a:r>
              <a:rPr lang="tr-TR" sz="5400" b="1" dirty="0">
                <a:solidFill>
                  <a:srgbClr val="0070C0"/>
                </a:solidFill>
              </a:rPr>
              <a:t>YÜKSEKÖĞRETİM </a:t>
            </a:r>
          </a:p>
          <a:p>
            <a:pPr marL="0" indent="0" algn="ctr">
              <a:buNone/>
            </a:pPr>
            <a:r>
              <a:rPr lang="tr-TR" sz="5400" b="1" dirty="0">
                <a:solidFill>
                  <a:srgbClr val="0070C0"/>
                </a:solidFill>
              </a:rPr>
              <a:t>KURUMLARI SINAVI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886" y="465804"/>
            <a:ext cx="10826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209800" y="841248"/>
            <a:ext cx="7699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C00000"/>
                </a:solidFill>
              </a:rPr>
              <a:t>İSTANBUL ATATÜRK ANADOLU LİSESİ MÜDÜRLÜĞÜ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4913376" y="5968524"/>
            <a:ext cx="2292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C00000"/>
                </a:solidFill>
              </a:rPr>
              <a:t>ŞUBAT 2022</a:t>
            </a:r>
          </a:p>
        </p:txBody>
      </p:sp>
      <p:sp>
        <p:nvSpPr>
          <p:cNvPr id="7" name="9 Metin kutusu"/>
          <p:cNvSpPr txBox="1">
            <a:spLocks noChangeArrowheads="1"/>
          </p:cNvSpPr>
          <p:nvPr/>
        </p:nvSpPr>
        <p:spPr bwMode="auto">
          <a:xfrm>
            <a:off x="3648860" y="5629970"/>
            <a:ext cx="48211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tr-TR" sz="1600" dirty="0">
                <a:solidFill>
                  <a:srgbClr val="C00000"/>
                </a:solidFill>
              </a:rPr>
              <a:t>İSTANBUL ATATÜRK ANADOLU LİSESİ REHBERLİK SERVİSİ</a:t>
            </a:r>
          </a:p>
        </p:txBody>
      </p:sp>
    </p:spTree>
    <p:extLst>
      <p:ext uri="{BB962C8B-B14F-4D97-AF65-F5344CB8AC3E}">
        <p14:creationId xmlns:p14="http://schemas.microsoft.com/office/powerpoint/2010/main" val="1446927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109" y="667095"/>
            <a:ext cx="8243455" cy="552380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886" y="246348"/>
            <a:ext cx="10826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9 Metin kutusu"/>
          <p:cNvSpPr txBox="1">
            <a:spLocks noChangeArrowheads="1"/>
          </p:cNvSpPr>
          <p:nvPr/>
        </p:nvSpPr>
        <p:spPr bwMode="auto">
          <a:xfrm>
            <a:off x="8385746" y="6471635"/>
            <a:ext cx="36583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tr-TR" sz="1200" dirty="0">
                <a:solidFill>
                  <a:srgbClr val="C00000"/>
                </a:solidFill>
              </a:rPr>
              <a:t>İSTANBUL ATATÜRK ANADOLU LİSESİ REHBERLİK SERVİSİ</a:t>
            </a:r>
          </a:p>
        </p:txBody>
      </p:sp>
    </p:spTree>
    <p:extLst>
      <p:ext uri="{BB962C8B-B14F-4D97-AF65-F5344CB8AC3E}">
        <p14:creationId xmlns:p14="http://schemas.microsoft.com/office/powerpoint/2010/main" val="2647540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528" y="662333"/>
            <a:ext cx="8241792" cy="5533333"/>
          </a:xfrm>
          <a:prstGeom prst="rect">
            <a:avLst/>
          </a:prstGeom>
          <a:solidFill>
            <a:srgbClr val="7030A0"/>
          </a:solidFill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886" y="234156"/>
            <a:ext cx="10826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9 Metin kutusu"/>
          <p:cNvSpPr txBox="1">
            <a:spLocks noChangeArrowheads="1"/>
          </p:cNvSpPr>
          <p:nvPr/>
        </p:nvSpPr>
        <p:spPr bwMode="auto">
          <a:xfrm>
            <a:off x="8385746" y="6471635"/>
            <a:ext cx="36583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tr-TR" sz="1200" dirty="0">
                <a:solidFill>
                  <a:srgbClr val="C00000"/>
                </a:solidFill>
              </a:rPr>
              <a:t>İSTANBUL ATATÜRK ANADOLU LİSESİ REHBERLİK SERVİSİ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2323474" y="1537181"/>
            <a:ext cx="7615005" cy="7848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endParaRPr lang="tr-TR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tr-TR" b="1" dirty="0">
                <a:solidFill>
                  <a:schemeClr val="bg1"/>
                </a:solidFill>
                <a:latin typeface="Century Gothic" panose="020B0502020202020204" pitchFamily="34" charset="0"/>
              </a:rPr>
              <a:t>İkinci Oturum, 19 Haziran 2022 Pazar günü uygulanacaktır.</a:t>
            </a:r>
          </a:p>
          <a:p>
            <a:pPr algn="ctr"/>
            <a:endParaRPr lang="tr-TR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826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886" y="234156"/>
            <a:ext cx="10826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9 Metin kutusu"/>
          <p:cNvSpPr txBox="1">
            <a:spLocks noChangeArrowheads="1"/>
          </p:cNvSpPr>
          <p:nvPr/>
        </p:nvSpPr>
        <p:spPr bwMode="auto">
          <a:xfrm>
            <a:off x="8385746" y="6471635"/>
            <a:ext cx="36583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tr-TR" sz="1200" dirty="0">
                <a:solidFill>
                  <a:srgbClr val="C00000"/>
                </a:solidFill>
              </a:rPr>
              <a:t>İSTANBUL ATATÜRK ANADOLU LİSESİ REHBERLİK SERVİSİ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85CE1F4-4346-4AF0-BF81-7603E76C8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427" y="1593704"/>
            <a:ext cx="9257143" cy="3923809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C6F9E2A4-BF0B-4A78-B06D-6DDD28CD82DF}"/>
              </a:ext>
            </a:extLst>
          </p:cNvPr>
          <p:cNvSpPr txBox="1"/>
          <p:nvPr/>
        </p:nvSpPr>
        <p:spPr>
          <a:xfrm>
            <a:off x="3046827" y="742064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A</a:t>
            </a:r>
            <a:r>
              <a:rPr lang="tr-TR" sz="2400" b="1" dirty="0">
                <a:solidFill>
                  <a:srgbClr val="C00000"/>
                </a:solidFill>
                <a:latin typeface="+mn-lt"/>
              </a:rPr>
              <a:t>YT (Testler ve Kapsamları)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034221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55" y="1229000"/>
            <a:ext cx="8963890" cy="4400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886" y="234156"/>
            <a:ext cx="10826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9 Metin kutusu"/>
          <p:cNvSpPr txBox="1">
            <a:spLocks noChangeArrowheads="1"/>
          </p:cNvSpPr>
          <p:nvPr/>
        </p:nvSpPr>
        <p:spPr bwMode="auto">
          <a:xfrm>
            <a:off x="8385746" y="6471635"/>
            <a:ext cx="36583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tr-TR" sz="1200" dirty="0">
                <a:solidFill>
                  <a:srgbClr val="C00000"/>
                </a:solidFill>
              </a:rPr>
              <a:t>İSTANBUL ATATÜRK ANADOLU LİSESİ REHBERLİK SERVİSİ</a:t>
            </a:r>
          </a:p>
        </p:txBody>
      </p:sp>
    </p:spTree>
    <p:extLst>
      <p:ext uri="{BB962C8B-B14F-4D97-AF65-F5344CB8AC3E}">
        <p14:creationId xmlns:p14="http://schemas.microsoft.com/office/powerpoint/2010/main" val="1952443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819" y="981380"/>
            <a:ext cx="8379501" cy="523953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886" y="234156"/>
            <a:ext cx="10826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9 Metin kutusu"/>
          <p:cNvSpPr txBox="1">
            <a:spLocks noChangeArrowheads="1"/>
          </p:cNvSpPr>
          <p:nvPr/>
        </p:nvSpPr>
        <p:spPr bwMode="auto">
          <a:xfrm>
            <a:off x="8385746" y="6471635"/>
            <a:ext cx="36583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tr-TR" sz="1200" dirty="0">
                <a:solidFill>
                  <a:srgbClr val="C00000"/>
                </a:solidFill>
              </a:rPr>
              <a:t>İSTANBUL ATATÜRK ANADOLU LİSESİ REHBERLİK SERVİSİ</a:t>
            </a:r>
          </a:p>
        </p:txBody>
      </p:sp>
    </p:spTree>
    <p:extLst>
      <p:ext uri="{BB962C8B-B14F-4D97-AF65-F5344CB8AC3E}">
        <p14:creationId xmlns:p14="http://schemas.microsoft.com/office/powerpoint/2010/main" val="3586554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886" y="234156"/>
            <a:ext cx="10826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9 Metin kutusu"/>
          <p:cNvSpPr txBox="1">
            <a:spLocks noChangeArrowheads="1"/>
          </p:cNvSpPr>
          <p:nvPr/>
        </p:nvSpPr>
        <p:spPr bwMode="auto">
          <a:xfrm>
            <a:off x="8385746" y="6471635"/>
            <a:ext cx="36583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tr-TR" sz="1200" dirty="0">
                <a:solidFill>
                  <a:srgbClr val="C00000"/>
                </a:solidFill>
              </a:rPr>
              <a:t>İSTANBUL ATATÜRK ANADOLU LİSESİ REHBERLİK SERVİSİ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499016" y="809469"/>
            <a:ext cx="8544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ea typeface="Verdana" panose="020B0604030504040204" pitchFamily="34" charset="0"/>
              </a:rPr>
              <a:t>YKS SAY Puan Türünün Hesaplanmasında Testlerin Ağırlıkları (%)</a:t>
            </a:r>
            <a:endParaRPr lang="tr-TR" sz="2400" dirty="0">
              <a:solidFill>
                <a:srgbClr val="C00000"/>
              </a:solidFill>
              <a:ea typeface="Verdana" panose="020B060403050404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892" y="1927275"/>
            <a:ext cx="9144418" cy="348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16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886" y="234156"/>
            <a:ext cx="10826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9 Metin kutusu"/>
          <p:cNvSpPr txBox="1">
            <a:spLocks noChangeArrowheads="1"/>
          </p:cNvSpPr>
          <p:nvPr/>
        </p:nvSpPr>
        <p:spPr bwMode="auto">
          <a:xfrm>
            <a:off x="8385746" y="6471635"/>
            <a:ext cx="36583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tr-TR" sz="1200" dirty="0">
                <a:solidFill>
                  <a:srgbClr val="C00000"/>
                </a:solidFill>
              </a:rPr>
              <a:t>İSTANBUL ATATÜRK ANADOLU LİSESİ REHBERLİK SERVİSİ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499016" y="809469"/>
            <a:ext cx="8544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ea typeface="Verdana" panose="020B0604030504040204" pitchFamily="34" charset="0"/>
              </a:rPr>
              <a:t>YKS EA Puan Türünün Hesaplanmasında Testlerin Ağırlıkları (%)</a:t>
            </a:r>
            <a:endParaRPr lang="tr-TR" sz="2400" dirty="0">
              <a:solidFill>
                <a:srgbClr val="C00000"/>
              </a:solidFill>
              <a:ea typeface="Verdana" panose="020B060403050404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016" y="1628999"/>
            <a:ext cx="8688779" cy="400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79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886" y="234156"/>
            <a:ext cx="10826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9 Metin kutusu"/>
          <p:cNvSpPr txBox="1">
            <a:spLocks noChangeArrowheads="1"/>
          </p:cNvSpPr>
          <p:nvPr/>
        </p:nvSpPr>
        <p:spPr bwMode="auto">
          <a:xfrm>
            <a:off x="8385746" y="6471635"/>
            <a:ext cx="36583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tr-TR" sz="1200" dirty="0">
                <a:solidFill>
                  <a:srgbClr val="C00000"/>
                </a:solidFill>
              </a:rPr>
              <a:t>İSTANBUL ATATÜRK ANADOLU LİSESİ REHBERLİK SERVİSİ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499016" y="809469"/>
            <a:ext cx="8544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ea typeface="Verdana" panose="020B0604030504040204" pitchFamily="34" charset="0"/>
              </a:rPr>
              <a:t>YKS SÖZ Puan Türünün Hesaplanmasında Testlerin Ağırlıkları (%)</a:t>
            </a:r>
            <a:endParaRPr lang="tr-TR" sz="2400" dirty="0">
              <a:solidFill>
                <a:srgbClr val="C00000"/>
              </a:solidFill>
              <a:ea typeface="Verdana" panose="020B060403050404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452" y="1857570"/>
            <a:ext cx="8873040" cy="367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76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886" y="234156"/>
            <a:ext cx="10826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9 Metin kutusu"/>
          <p:cNvSpPr txBox="1">
            <a:spLocks noChangeArrowheads="1"/>
          </p:cNvSpPr>
          <p:nvPr/>
        </p:nvSpPr>
        <p:spPr bwMode="auto">
          <a:xfrm>
            <a:off x="8385746" y="6471635"/>
            <a:ext cx="36583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tr-TR" sz="1200" dirty="0">
                <a:solidFill>
                  <a:srgbClr val="C00000"/>
                </a:solidFill>
              </a:rPr>
              <a:t>İSTANBUL ATATÜRK ANADOLU LİSESİ REHBERLİK SERVİSİ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1499016" y="809469"/>
            <a:ext cx="8544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ea typeface="Verdana" panose="020B0604030504040204" pitchFamily="34" charset="0"/>
              </a:rPr>
              <a:t>YKS DİL Puan Türünün Hesaplanmasında Testlerin Ağırlıkları (%)</a:t>
            </a:r>
            <a:endParaRPr lang="tr-TR" sz="2400" dirty="0">
              <a:solidFill>
                <a:srgbClr val="C00000"/>
              </a:solidFill>
              <a:ea typeface="Verdana" panose="020B060403050404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108" y="2261901"/>
            <a:ext cx="7984393" cy="279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92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886" y="234156"/>
            <a:ext cx="10826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9 Metin kutusu"/>
          <p:cNvSpPr txBox="1">
            <a:spLocks noChangeArrowheads="1"/>
          </p:cNvSpPr>
          <p:nvPr/>
        </p:nvSpPr>
        <p:spPr bwMode="auto">
          <a:xfrm>
            <a:off x="8385746" y="6471635"/>
            <a:ext cx="36583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tr-TR" sz="1200" dirty="0">
                <a:solidFill>
                  <a:srgbClr val="C00000"/>
                </a:solidFill>
              </a:rPr>
              <a:t>İSTANBUL ATATÜRK ANADOLU LİSESİ REHBERLİK SERVİSİ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499016" y="575100"/>
            <a:ext cx="8544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Yükseköğretim Programlarına Başvurabilmek İçin En Az Kaç Puan Almak Gerekir?</a:t>
            </a:r>
            <a:endParaRPr lang="tr-TR" sz="2400" dirty="0">
              <a:solidFill>
                <a:srgbClr val="C00000"/>
              </a:solidFill>
              <a:ea typeface="Verdana" panose="020B060403050404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553" y="1406097"/>
            <a:ext cx="9533333" cy="4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02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190" y="714714"/>
            <a:ext cx="7447619" cy="542857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886" y="234156"/>
            <a:ext cx="10826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9 Metin kutusu"/>
          <p:cNvSpPr txBox="1">
            <a:spLocks noChangeArrowheads="1"/>
          </p:cNvSpPr>
          <p:nvPr/>
        </p:nvSpPr>
        <p:spPr bwMode="auto">
          <a:xfrm>
            <a:off x="8385746" y="6471635"/>
            <a:ext cx="36583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tr-TR" sz="1200" dirty="0">
                <a:solidFill>
                  <a:srgbClr val="C00000"/>
                </a:solidFill>
              </a:rPr>
              <a:t>İSTANBUL ATATÜRK ANADOLU LİSESİ REHBERLİK SERVİSİ</a:t>
            </a:r>
          </a:p>
        </p:txBody>
      </p:sp>
    </p:spTree>
    <p:extLst>
      <p:ext uri="{BB962C8B-B14F-4D97-AF65-F5344CB8AC3E}">
        <p14:creationId xmlns:p14="http://schemas.microsoft.com/office/powerpoint/2010/main" val="1918474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886" y="234156"/>
            <a:ext cx="10826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9 Metin kutusu"/>
          <p:cNvSpPr txBox="1">
            <a:spLocks noChangeArrowheads="1"/>
          </p:cNvSpPr>
          <p:nvPr/>
        </p:nvSpPr>
        <p:spPr bwMode="auto">
          <a:xfrm>
            <a:off x="8385746" y="6471635"/>
            <a:ext cx="36583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tr-TR" sz="1200" dirty="0">
                <a:solidFill>
                  <a:srgbClr val="C00000"/>
                </a:solidFill>
              </a:rPr>
              <a:t>İSTANBUL ATATÜRK ANADOLU LİSESİ REHBERLİK SERVİSİ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809" y="914400"/>
            <a:ext cx="8659091" cy="5557235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429743" y="528934"/>
            <a:ext cx="8544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>
                <a:solidFill>
                  <a:srgbClr val="C00000"/>
                </a:solidFill>
              </a:rPr>
              <a:t>TYT VE AYT PUAN HESAPLAMA KOŞULU</a:t>
            </a:r>
            <a:endParaRPr lang="tr-TR" sz="2400" b="1" dirty="0">
              <a:solidFill>
                <a:srgbClr val="C00000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033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886" y="234156"/>
            <a:ext cx="10826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9 Metin kutusu"/>
          <p:cNvSpPr txBox="1">
            <a:spLocks noChangeArrowheads="1"/>
          </p:cNvSpPr>
          <p:nvPr/>
        </p:nvSpPr>
        <p:spPr bwMode="auto">
          <a:xfrm>
            <a:off x="8385746" y="6471635"/>
            <a:ext cx="36583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tr-TR" sz="1200" dirty="0">
                <a:solidFill>
                  <a:srgbClr val="C00000"/>
                </a:solidFill>
              </a:rPr>
              <a:t>İSTANBUL ATATÜRK ANADOLU LİSESİ REHBERLİK SERVİSİ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554435" y="636656"/>
            <a:ext cx="8975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C00000"/>
                </a:solidFill>
              </a:rPr>
              <a:t>Hukuk, Mimarlık, Mühendislik, Tıp, Öğretmenlik, Diş Hekimliği, Eczacılık Programlarına Başvurabilmek İçin En Düşük Başarı Sırası Nedir?</a:t>
            </a:r>
            <a:endParaRPr lang="tr-TR" sz="2000" dirty="0">
              <a:solidFill>
                <a:srgbClr val="C00000"/>
              </a:solidFill>
              <a:ea typeface="Verdana" panose="020B060403050404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35" y="1474314"/>
            <a:ext cx="8379274" cy="4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40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832" y="524238"/>
            <a:ext cx="7900416" cy="580952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886" y="234156"/>
            <a:ext cx="10826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9 Metin kutusu"/>
          <p:cNvSpPr txBox="1">
            <a:spLocks noChangeArrowheads="1"/>
          </p:cNvSpPr>
          <p:nvPr/>
        </p:nvSpPr>
        <p:spPr bwMode="auto">
          <a:xfrm>
            <a:off x="8385746" y="6471635"/>
            <a:ext cx="36583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tr-TR" sz="1200" dirty="0">
                <a:solidFill>
                  <a:srgbClr val="C00000"/>
                </a:solidFill>
              </a:rPr>
              <a:t>İSTANBUL ATATÜRK ANADOLU LİSESİ REHBERLİK SERVİSİ</a:t>
            </a:r>
          </a:p>
        </p:txBody>
      </p:sp>
    </p:spTree>
    <p:extLst>
      <p:ext uri="{BB962C8B-B14F-4D97-AF65-F5344CB8AC3E}">
        <p14:creationId xmlns:p14="http://schemas.microsoft.com/office/powerpoint/2010/main" val="4294744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886" y="234156"/>
            <a:ext cx="10826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9 Metin kutusu"/>
          <p:cNvSpPr txBox="1">
            <a:spLocks noChangeArrowheads="1"/>
          </p:cNvSpPr>
          <p:nvPr/>
        </p:nvSpPr>
        <p:spPr bwMode="auto">
          <a:xfrm>
            <a:off x="8385746" y="6471635"/>
            <a:ext cx="36583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tr-TR" sz="1200" dirty="0">
                <a:solidFill>
                  <a:srgbClr val="C00000"/>
                </a:solidFill>
              </a:rPr>
              <a:t>İSTANBUL ATATÜRK ANADOLU LİSESİ REHBERLİK SERVİSİ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4105379" y="2802498"/>
            <a:ext cx="3547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C00000"/>
                </a:solidFill>
              </a:rPr>
              <a:t>BAŞARILAR</a:t>
            </a:r>
          </a:p>
        </p:txBody>
      </p:sp>
    </p:spTree>
    <p:extLst>
      <p:ext uri="{BB962C8B-B14F-4D97-AF65-F5344CB8AC3E}">
        <p14:creationId xmlns:p14="http://schemas.microsoft.com/office/powerpoint/2010/main" val="3904124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886" y="234156"/>
            <a:ext cx="10826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9 Metin kutusu"/>
          <p:cNvSpPr txBox="1">
            <a:spLocks noChangeArrowheads="1"/>
          </p:cNvSpPr>
          <p:nvPr/>
        </p:nvSpPr>
        <p:spPr bwMode="auto">
          <a:xfrm>
            <a:off x="8385746" y="6471635"/>
            <a:ext cx="36583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tr-TR" sz="1200" dirty="0">
                <a:solidFill>
                  <a:srgbClr val="C00000"/>
                </a:solidFill>
              </a:rPr>
              <a:t>İSTANBUL ATATÜRK ANADOLU LİSESİ REHBERLİK SERVİSİ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40FE337-804A-462A-986E-3B4BD9B60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81" y="2174936"/>
            <a:ext cx="10895238" cy="4184629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9B32C771-463F-4EBE-B7B8-3E3D3A017819}"/>
              </a:ext>
            </a:extLst>
          </p:cNvPr>
          <p:cNvSpPr txBox="1"/>
          <p:nvPr/>
        </p:nvSpPr>
        <p:spPr>
          <a:xfrm>
            <a:off x="1674055" y="1377711"/>
            <a:ext cx="8215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C00000"/>
                </a:solidFill>
              </a:rPr>
              <a:t>SINAV TAKVİMİ</a:t>
            </a:r>
          </a:p>
        </p:txBody>
      </p:sp>
    </p:spTree>
    <p:extLst>
      <p:ext uri="{BB962C8B-B14F-4D97-AF65-F5344CB8AC3E}">
        <p14:creationId xmlns:p14="http://schemas.microsoft.com/office/powerpoint/2010/main" val="192700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436" y="742423"/>
            <a:ext cx="8728363" cy="542857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886" y="234156"/>
            <a:ext cx="10826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9 Metin kutusu"/>
          <p:cNvSpPr txBox="1">
            <a:spLocks noChangeArrowheads="1"/>
          </p:cNvSpPr>
          <p:nvPr/>
        </p:nvSpPr>
        <p:spPr bwMode="auto">
          <a:xfrm>
            <a:off x="8385746" y="6471635"/>
            <a:ext cx="36583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tr-TR" sz="1200" dirty="0">
                <a:solidFill>
                  <a:srgbClr val="C00000"/>
                </a:solidFill>
              </a:rPr>
              <a:t>İSTANBUL ATATÜRK ANADOLU LİSESİ REHBERLİK SERVİSİ</a:t>
            </a:r>
          </a:p>
        </p:txBody>
      </p:sp>
    </p:spTree>
    <p:extLst>
      <p:ext uri="{BB962C8B-B14F-4D97-AF65-F5344CB8AC3E}">
        <p14:creationId xmlns:p14="http://schemas.microsoft.com/office/powerpoint/2010/main" val="4060341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714" y="800428"/>
            <a:ext cx="6828571" cy="525714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886" y="234156"/>
            <a:ext cx="10826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9 Metin kutusu"/>
          <p:cNvSpPr txBox="1">
            <a:spLocks noChangeArrowheads="1"/>
          </p:cNvSpPr>
          <p:nvPr/>
        </p:nvSpPr>
        <p:spPr bwMode="auto">
          <a:xfrm>
            <a:off x="8385746" y="6471635"/>
            <a:ext cx="36583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tr-TR" sz="1200" dirty="0">
                <a:solidFill>
                  <a:srgbClr val="C00000"/>
                </a:solidFill>
              </a:rPr>
              <a:t>İSTANBUL ATATÜRK ANADOLU LİSESİ REHBERLİK SERVİSİ</a:t>
            </a:r>
          </a:p>
        </p:txBody>
      </p:sp>
    </p:spTree>
    <p:extLst>
      <p:ext uri="{BB962C8B-B14F-4D97-AF65-F5344CB8AC3E}">
        <p14:creationId xmlns:p14="http://schemas.microsoft.com/office/powerpoint/2010/main" val="4080213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91" y="852809"/>
            <a:ext cx="8285018" cy="573704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886" y="234156"/>
            <a:ext cx="10826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9 Metin kutusu"/>
          <p:cNvSpPr txBox="1">
            <a:spLocks noChangeArrowheads="1"/>
          </p:cNvSpPr>
          <p:nvPr/>
        </p:nvSpPr>
        <p:spPr bwMode="auto">
          <a:xfrm>
            <a:off x="8538146" y="6624035"/>
            <a:ext cx="36583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tr-TR" sz="1200" dirty="0">
                <a:solidFill>
                  <a:srgbClr val="C00000"/>
                </a:solidFill>
              </a:rPr>
              <a:t>İSTANBUL ATATÜRK ANADOLU LİSESİ REHBERLİK SERVİSİ</a:t>
            </a:r>
          </a:p>
        </p:txBody>
      </p:sp>
      <p:sp>
        <p:nvSpPr>
          <p:cNvPr id="2" name="Dikdörtgen 1"/>
          <p:cNvSpPr/>
          <p:nvPr/>
        </p:nvSpPr>
        <p:spPr>
          <a:xfrm>
            <a:off x="8301334" y="3280204"/>
            <a:ext cx="66255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sz="1600" b="1" dirty="0">
                <a:latin typeface="Century Gothic" panose="020B0502020202020204" pitchFamily="34" charset="0"/>
                <a:ea typeface="Verdana" panose="020B0604030504040204" pitchFamily="34" charset="0"/>
              </a:rPr>
              <a:t>165</a:t>
            </a:r>
            <a:r>
              <a:rPr lang="tr-TR" sz="1600" b="1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0841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05109" cy="743239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+mn-lt"/>
              </a:rPr>
              <a:t>TYT (Testler ve Kapsamları)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886" y="234156"/>
            <a:ext cx="10826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9 Metin kutusu"/>
          <p:cNvSpPr txBox="1">
            <a:spLocks noChangeArrowheads="1"/>
          </p:cNvSpPr>
          <p:nvPr/>
        </p:nvSpPr>
        <p:spPr bwMode="auto">
          <a:xfrm>
            <a:off x="8385746" y="6471635"/>
            <a:ext cx="36583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tr-TR" sz="1200" dirty="0">
                <a:solidFill>
                  <a:srgbClr val="C00000"/>
                </a:solidFill>
              </a:rPr>
              <a:t>İSTANBUL ATATÜRK ANADOLU LİSESİ REHBERLİK SERVİSİ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618" y="1108364"/>
            <a:ext cx="8839200" cy="5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50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1" y="1129000"/>
            <a:ext cx="9324108" cy="4600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886" y="234156"/>
            <a:ext cx="10826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9 Metin kutusu"/>
          <p:cNvSpPr txBox="1">
            <a:spLocks noChangeArrowheads="1"/>
          </p:cNvSpPr>
          <p:nvPr/>
        </p:nvSpPr>
        <p:spPr bwMode="auto">
          <a:xfrm>
            <a:off x="8385746" y="6471635"/>
            <a:ext cx="36583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tr-TR" sz="1200" dirty="0">
                <a:solidFill>
                  <a:srgbClr val="C00000"/>
                </a:solidFill>
              </a:rPr>
              <a:t>İSTANBUL ATATÜRK ANADOLU LİSESİ REHBERLİK SERVİSİ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6110083" y="3959795"/>
            <a:ext cx="155148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Verdana" panose="020B0604030504040204" pitchFamily="34" charset="0"/>
                <a:ea typeface="Verdana" panose="020B0604030504040204" pitchFamily="34" charset="0"/>
              </a:rPr>
              <a:t>165 dakika</a:t>
            </a:r>
          </a:p>
          <a:p>
            <a:endParaRPr lang="tr-T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tr-TR" sz="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7800109" y="3959795"/>
            <a:ext cx="2105891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Verdana" panose="020B0604030504040204" pitchFamily="34" charset="0"/>
                <a:ea typeface="Verdana" panose="020B0604030504040204" pitchFamily="34" charset="0"/>
              </a:rPr>
              <a:t>1,375 dakika</a:t>
            </a:r>
          </a:p>
          <a:p>
            <a:endParaRPr lang="tr-T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566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886" y="234156"/>
            <a:ext cx="10826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9 Metin kutusu"/>
          <p:cNvSpPr txBox="1">
            <a:spLocks noChangeArrowheads="1"/>
          </p:cNvSpPr>
          <p:nvPr/>
        </p:nvSpPr>
        <p:spPr bwMode="auto">
          <a:xfrm>
            <a:off x="8385746" y="6471635"/>
            <a:ext cx="36583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tr-TR" sz="1200" dirty="0">
                <a:solidFill>
                  <a:srgbClr val="C00000"/>
                </a:solidFill>
              </a:rPr>
              <a:t>İSTANBUL ATATÜRK ANADOLU LİSESİ REHBERLİK SERVİSİ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1499016" y="809469"/>
            <a:ext cx="8544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ea typeface="Verdana" panose="020B0604030504040204" pitchFamily="34" charset="0"/>
              </a:rPr>
              <a:t>TYT Puan Türünün Hesaplanmasında Testlerin Ağırlıkları (%)</a:t>
            </a:r>
            <a:endParaRPr lang="tr-TR" sz="2400" dirty="0">
              <a:solidFill>
                <a:srgbClr val="C00000"/>
              </a:solidFill>
              <a:ea typeface="Verdana" panose="020B0604030504040204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1493F99-CE9B-4A4E-94C4-54BA0634D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0" y="2733762"/>
            <a:ext cx="8820443" cy="1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57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259</Words>
  <Application>Microsoft Office PowerPoint</Application>
  <PresentationFormat>Geniş ekran</PresentationFormat>
  <Paragraphs>45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Verdana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TYT (Testler ve Kapsamları)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Beyoğlu Atatürk Anadolu Lisesi</dc:creator>
  <cp:lastModifiedBy>iaal1937@outlook.com</cp:lastModifiedBy>
  <cp:revision>41</cp:revision>
  <dcterms:created xsi:type="dcterms:W3CDTF">2020-12-21T09:16:35Z</dcterms:created>
  <dcterms:modified xsi:type="dcterms:W3CDTF">2022-02-18T06:51:09Z</dcterms:modified>
</cp:coreProperties>
</file>